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15"/>
  </p:notesMasterIdLst>
  <p:sldIdLst>
    <p:sldId id="256" r:id="rId5"/>
    <p:sldId id="2146847054" r:id="rId6"/>
    <p:sldId id="262" r:id="rId7"/>
    <p:sldId id="263" r:id="rId8"/>
    <p:sldId id="265" r:id="rId9"/>
    <p:sldId id="2146847057" r:id="rId10"/>
    <p:sldId id="2146847060" r:id="rId11"/>
    <p:sldId id="2146847062" r:id="rId12"/>
    <p:sldId id="2146847061" r:id="rId13"/>
    <p:sldId id="25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09-03-2025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3/9/2025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3/9/2025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3/9/2025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3/9/2025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3/9/2025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3/9/2025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3/9/2025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3/9/2025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3/9/2025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3/9/2025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3/9/2025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3/9/2025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myprojects230225/myproject_swathi"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SECURE DATA HIDING IN IMAGES USING STEGANOGRAPHY</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 B. Swathi Lakshmi</a:t>
            </a:r>
          </a:p>
          <a:p>
            <a:r>
              <a:rPr lang="en-US" sz="2000" b="1" dirty="0">
                <a:solidFill>
                  <a:schemeClr val="accent1">
                    <a:lumMod val="75000"/>
                  </a:schemeClr>
                </a:solidFill>
                <a:latin typeface="Arial"/>
                <a:cs typeface="Arial"/>
              </a:rPr>
              <a:t>Student Name : B. Swathi Lakshmi</a:t>
            </a:r>
          </a:p>
          <a:p>
            <a:r>
              <a:rPr lang="en-US" sz="2000" b="1" dirty="0">
                <a:solidFill>
                  <a:schemeClr val="accent1">
                    <a:lumMod val="75000"/>
                  </a:schemeClr>
                </a:solidFill>
                <a:latin typeface="Arial"/>
                <a:cs typeface="Arial"/>
              </a:rPr>
              <a:t>College Name &amp; Department : </a:t>
            </a:r>
            <a:r>
              <a:rPr lang="en-US" sz="2000" b="1" dirty="0" err="1">
                <a:solidFill>
                  <a:schemeClr val="accent1">
                    <a:lumMod val="75000"/>
                  </a:schemeClr>
                </a:solidFill>
                <a:latin typeface="Arial"/>
                <a:cs typeface="Arial"/>
              </a:rPr>
              <a:t>Geethanjali</a:t>
            </a:r>
            <a:r>
              <a:rPr lang="en-US" sz="2000" b="1" dirty="0">
                <a:solidFill>
                  <a:schemeClr val="accent1">
                    <a:lumMod val="75000"/>
                  </a:schemeClr>
                </a:solidFill>
                <a:latin typeface="Arial"/>
                <a:cs typeface="Arial"/>
              </a:rPr>
              <a:t> Institute Of PG Studies, MCA</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38200" y="1618938"/>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0" indent="0">
              <a:buNone/>
            </a:pPr>
            <a:endParaRPr lang="en-US" sz="2000" b="1" dirty="0">
              <a:latin typeface="Arial"/>
              <a:ea typeface="+mn-lt"/>
              <a:cs typeface="+mn-lt"/>
            </a:endParaRP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452403" y="1237632"/>
            <a:ext cx="11029615" cy="4673324"/>
          </a:xfrm>
        </p:spPr>
        <p:txBody>
          <a:bodyPr/>
          <a:lstStyle/>
          <a:p>
            <a:pPr marL="0" indent="0">
              <a:buNone/>
            </a:pPr>
            <a:r>
              <a:rPr lang="en-US" sz="3200" dirty="0">
                <a:solidFill>
                  <a:srgbClr val="0F0F0F"/>
                </a:solidFill>
                <a:ea typeface="+mn-lt"/>
                <a:cs typeface="+mn-lt"/>
              </a:rPr>
              <a:t>Steganography hides secret messages within regular digital files(images), making them less detectable. My project is about developing a system to embed and extract these hidden messages in images without compromising quality. The goal is to ensure the hidden information remains undetectable to unauthorized parties. Success will be measured by the system's security, capacity, and invisibility.</a:t>
            </a:r>
            <a:endParaRPr lang="en-IN" dirty="0"/>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2" y="1087379"/>
            <a:ext cx="10540556" cy="2070600"/>
          </a:xfrm>
        </p:spPr>
        <p:txBody>
          <a:bodyPr vert="horz" lIns="91440" tIns="45720" rIns="91440" bIns="45720" rtlCol="0" anchor="ctr">
            <a:noAutofit/>
          </a:bodyPr>
          <a:lstStyle/>
          <a:p>
            <a:pPr>
              <a:buSzPct val="93000"/>
              <a:buFont typeface="Wingdings" panose="05000000000000000000" pitchFamily="2" charset="2"/>
              <a:buChar char="q"/>
            </a:pPr>
            <a:r>
              <a:rPr lang="en-IN" dirty="0" err="1"/>
              <a:t>Opencv</a:t>
            </a:r>
            <a:r>
              <a:rPr lang="en-IN" dirty="0"/>
              <a:t> library for CV2 in python</a:t>
            </a:r>
          </a:p>
          <a:p>
            <a:pPr>
              <a:buSzPct val="93000"/>
              <a:buFont typeface="Wingdings" panose="05000000000000000000" pitchFamily="2" charset="2"/>
              <a:buChar char="q"/>
            </a:pPr>
            <a:r>
              <a:rPr lang="en-IN" dirty="0"/>
              <a:t>OS Libraries</a:t>
            </a:r>
          </a:p>
          <a:p>
            <a:pPr>
              <a:buSzPct val="93000"/>
              <a:buFont typeface="Wingdings" panose="05000000000000000000" pitchFamily="2" charset="2"/>
              <a:buChar char="q"/>
            </a:pPr>
            <a:r>
              <a:rPr lang="en-IN" dirty="0" err="1"/>
              <a:t>Numpy</a:t>
            </a:r>
            <a:r>
              <a:rPr lang="en-IN" dirty="0"/>
              <a:t> libraries</a:t>
            </a:r>
          </a:p>
          <a:p>
            <a:pPr>
              <a:buSzPct val="93000"/>
              <a:buFont typeface="Wingdings" panose="05000000000000000000" pitchFamily="2" charset="2"/>
              <a:buChar char="q"/>
            </a:pPr>
            <a:r>
              <a:rPr lang="en-IN" dirty="0"/>
              <a:t>String Libraries</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a:xfrm>
            <a:off x="581192" y="1302026"/>
            <a:ext cx="11029615" cy="2487549"/>
          </a:xfrm>
        </p:spPr>
        <p:txBody>
          <a:bodyPr/>
          <a:lstStyle/>
          <a:p>
            <a:pPr>
              <a:buClr>
                <a:schemeClr val="accent1">
                  <a:lumMod val="75000"/>
                </a:schemeClr>
              </a:buClr>
              <a:buSzPct val="99000"/>
              <a:buFont typeface="Arial" panose="020B0604020202020204" pitchFamily="34" charset="0"/>
              <a:buChar char="•"/>
            </a:pPr>
            <a:r>
              <a:rPr lang="en-IN" sz="1800" dirty="0">
                <a:solidFill>
                  <a:srgbClr val="0F0F0F"/>
                </a:solidFill>
              </a:rPr>
              <a:t>Converting normal image to Encrypted image</a:t>
            </a:r>
          </a:p>
          <a:p>
            <a:pPr>
              <a:buClr>
                <a:schemeClr val="accent1">
                  <a:lumMod val="75000"/>
                </a:schemeClr>
              </a:buClr>
              <a:buSzPct val="99000"/>
              <a:buFont typeface="Arial" panose="020B0604020202020204" pitchFamily="34" charset="0"/>
              <a:buChar char="•"/>
            </a:pPr>
            <a:r>
              <a:rPr lang="en-IN" sz="1800" dirty="0">
                <a:solidFill>
                  <a:srgbClr val="0F0F0F"/>
                </a:solidFill>
              </a:rPr>
              <a:t>Hiding secretive information in simple images</a:t>
            </a:r>
          </a:p>
          <a:p>
            <a:pPr>
              <a:buClr>
                <a:schemeClr val="accent1">
                  <a:lumMod val="75000"/>
                </a:schemeClr>
              </a:buClr>
              <a:buSzPct val="99000"/>
              <a:buFont typeface="Arial" panose="020B0604020202020204" pitchFamily="34" charset="0"/>
              <a:buChar char="•"/>
            </a:pPr>
            <a:r>
              <a:rPr lang="en-IN" sz="1800" dirty="0">
                <a:solidFill>
                  <a:srgbClr val="0F0F0F"/>
                </a:solidFill>
              </a:rPr>
              <a:t>Non – disruption of images in the process of encryption or decryption</a:t>
            </a:r>
          </a:p>
          <a:p>
            <a:pPr>
              <a:buClr>
                <a:schemeClr val="accent1">
                  <a:lumMod val="75000"/>
                </a:schemeClr>
              </a:buClr>
              <a:buSzPct val="99000"/>
              <a:buFont typeface="Arial" panose="020B0604020202020204" pitchFamily="34" charset="0"/>
              <a:buChar char="•"/>
            </a:pPr>
            <a:r>
              <a:rPr lang="en-IN" sz="1800" dirty="0">
                <a:solidFill>
                  <a:srgbClr val="0F0F0F"/>
                </a:solidFill>
              </a:rPr>
              <a:t>Using two separate codes for Encryption and Decryption</a:t>
            </a:r>
          </a:p>
          <a:p>
            <a:pPr>
              <a:buClr>
                <a:schemeClr val="accent1">
                  <a:lumMod val="75000"/>
                </a:schemeClr>
              </a:buClr>
              <a:buSzPct val="99000"/>
              <a:buFont typeface="Arial" panose="020B0604020202020204" pitchFamily="34" charset="0"/>
              <a:buChar char="•"/>
            </a:pPr>
            <a:endParaRPr lang="en-IN" sz="1800" dirty="0">
              <a:solidFill>
                <a:srgbClr val="0F0F0F"/>
              </a:solidFill>
            </a:endParaRPr>
          </a:p>
        </p:txBody>
      </p:sp>
    </p:spTree>
    <p:extLst>
      <p:ext uri="{BB962C8B-B14F-4D97-AF65-F5344CB8AC3E}">
        <p14:creationId xmlns:p14="http://schemas.microsoft.com/office/powerpoint/2010/main" val="32020245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a:xfrm>
            <a:off x="581192" y="1302026"/>
            <a:ext cx="11029615" cy="2126974"/>
          </a:xfrm>
        </p:spPr>
        <p:txBody>
          <a:bodyPr/>
          <a:lstStyle/>
          <a:p>
            <a:r>
              <a:rPr lang="en-IN" dirty="0"/>
              <a:t>Corporate companies sharing confidential information</a:t>
            </a:r>
          </a:p>
          <a:p>
            <a:r>
              <a:rPr lang="en-IN" dirty="0"/>
              <a:t>Military personnel</a:t>
            </a:r>
          </a:p>
          <a:p>
            <a:r>
              <a:rPr lang="en-IN" dirty="0"/>
              <a:t>Investigative Journalists sharing highly confident information.</a:t>
            </a:r>
          </a:p>
          <a:p>
            <a:r>
              <a:rPr lang="en-IN" dirty="0"/>
              <a:t>Public or Private Security personnel</a:t>
            </a:r>
          </a:p>
        </p:txBody>
      </p:sp>
    </p:spTree>
    <p:extLst>
      <p:ext uri="{BB962C8B-B14F-4D97-AF65-F5344CB8AC3E}">
        <p14:creationId xmlns:p14="http://schemas.microsoft.com/office/powerpoint/2010/main" val="38190438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9" name="Content Placeholder 8">
            <a:extLst>
              <a:ext uri="{FF2B5EF4-FFF2-40B4-BE49-F238E27FC236}">
                <a16:creationId xmlns:a16="http://schemas.microsoft.com/office/drawing/2014/main" id="{63524A60-D30A-F918-7B33-814536E0CAD9}"/>
              </a:ext>
            </a:extLst>
          </p:cNvPr>
          <p:cNvPicPr>
            <a:picLocks noGrp="1" noChangeAspect="1"/>
          </p:cNvPicPr>
          <p:nvPr>
            <p:ph idx="1"/>
          </p:nvPr>
        </p:nvPicPr>
        <p:blipFill>
          <a:blip r:embed="rId2"/>
          <a:stretch>
            <a:fillRect/>
          </a:stretch>
        </p:blipFill>
        <p:spPr>
          <a:xfrm>
            <a:off x="715389" y="1482244"/>
            <a:ext cx="3356990" cy="3259438"/>
          </a:xfrm>
        </p:spPr>
      </p:pic>
      <p:pic>
        <p:nvPicPr>
          <p:cNvPr id="11" name="Picture 10">
            <a:extLst>
              <a:ext uri="{FF2B5EF4-FFF2-40B4-BE49-F238E27FC236}">
                <a16:creationId xmlns:a16="http://schemas.microsoft.com/office/drawing/2014/main" id="{712C23CF-D339-3F3C-3906-1AE3C8B6FC0E}"/>
              </a:ext>
            </a:extLst>
          </p:cNvPr>
          <p:cNvPicPr>
            <a:picLocks noChangeAspect="1"/>
          </p:cNvPicPr>
          <p:nvPr/>
        </p:nvPicPr>
        <p:blipFill>
          <a:blip r:embed="rId3"/>
          <a:stretch>
            <a:fillRect/>
          </a:stretch>
        </p:blipFill>
        <p:spPr>
          <a:xfrm>
            <a:off x="4443810" y="1482245"/>
            <a:ext cx="3800326" cy="3259438"/>
          </a:xfrm>
          <a:prstGeom prst="rect">
            <a:avLst/>
          </a:prstGeom>
        </p:spPr>
      </p:pic>
      <p:pic>
        <p:nvPicPr>
          <p:cNvPr id="13" name="Picture 12">
            <a:extLst>
              <a:ext uri="{FF2B5EF4-FFF2-40B4-BE49-F238E27FC236}">
                <a16:creationId xmlns:a16="http://schemas.microsoft.com/office/drawing/2014/main" id="{7E01FDED-92A4-436F-BE52-309E4C15C045}"/>
              </a:ext>
            </a:extLst>
          </p:cNvPr>
          <p:cNvPicPr>
            <a:picLocks noChangeAspect="1"/>
          </p:cNvPicPr>
          <p:nvPr/>
        </p:nvPicPr>
        <p:blipFill>
          <a:blip r:embed="rId4"/>
          <a:stretch>
            <a:fillRect/>
          </a:stretch>
        </p:blipFill>
        <p:spPr>
          <a:xfrm>
            <a:off x="8615567" y="1435231"/>
            <a:ext cx="2687171" cy="3582894"/>
          </a:xfrm>
          <a:prstGeom prst="rect">
            <a:avLst/>
          </a:prstGeom>
        </p:spPr>
      </p:pic>
      <p:pic>
        <p:nvPicPr>
          <p:cNvPr id="15" name="Picture 14">
            <a:extLst>
              <a:ext uri="{FF2B5EF4-FFF2-40B4-BE49-F238E27FC236}">
                <a16:creationId xmlns:a16="http://schemas.microsoft.com/office/drawing/2014/main" id="{ED8706F6-2987-A978-03EA-D34511E55B2E}"/>
              </a:ext>
            </a:extLst>
          </p:cNvPr>
          <p:cNvPicPr>
            <a:picLocks noChangeAspect="1"/>
          </p:cNvPicPr>
          <p:nvPr/>
        </p:nvPicPr>
        <p:blipFill>
          <a:blip r:embed="rId5"/>
          <a:srcRect r="31839"/>
          <a:stretch/>
        </p:blipFill>
        <p:spPr>
          <a:xfrm>
            <a:off x="716596" y="5149948"/>
            <a:ext cx="6711725" cy="1708052"/>
          </a:xfrm>
          <a:prstGeom prst="rect">
            <a:avLst/>
          </a:prstGeom>
        </p:spPr>
      </p:pic>
    </p:spTree>
    <p:extLst>
      <p:ext uri="{BB962C8B-B14F-4D97-AF65-F5344CB8AC3E}">
        <p14:creationId xmlns:p14="http://schemas.microsoft.com/office/powerpoint/2010/main" val="2083715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a:xfrm>
            <a:off x="581192" y="1302026"/>
            <a:ext cx="11029615" cy="988687"/>
          </a:xfrm>
        </p:spPr>
        <p:txBody>
          <a:bodyPr/>
          <a:lstStyle/>
          <a:p>
            <a:r>
              <a:rPr lang="en-IN" dirty="0"/>
              <a:t>I had achieved desired result by creating two separate codes for encryption and decryption of steganography project.</a:t>
            </a:r>
          </a:p>
        </p:txBody>
      </p:sp>
    </p:spTree>
    <p:extLst>
      <p:ext uri="{BB962C8B-B14F-4D97-AF65-F5344CB8AC3E}">
        <p14:creationId xmlns:p14="http://schemas.microsoft.com/office/powerpoint/2010/main" val="42338823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hlinkClick r:id="rId2"/>
              </a:rPr>
              <a:t>https://github.com/myprojects230225/myproject_swathi</a:t>
            </a:r>
            <a:endParaRPr lang="en-IN" dirty="0"/>
          </a:p>
        </p:txBody>
      </p:sp>
    </p:spTree>
    <p:extLst>
      <p:ext uri="{BB962C8B-B14F-4D97-AF65-F5344CB8AC3E}">
        <p14:creationId xmlns:p14="http://schemas.microsoft.com/office/powerpoint/2010/main" val="2230664768"/>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Props1.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fadb41d3-f9cb-40fb-903c-8cacaba95bb5"/>
    <ds:schemaRef ds:uri="http://purl.org/dc/terms/"/>
    <ds:schemaRef ds:uri="b30265f8-c5e2-4918-b4a1-b977299ca3e2"/>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Future forward</Template>
  <TotalTime>141</TotalTime>
  <Words>221</Words>
  <Application>Microsoft Office PowerPoint</Application>
  <PresentationFormat>Widescreen</PresentationFormat>
  <Paragraphs>39</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Calibri</vt:lpstr>
      <vt:lpstr>Calibri Light</vt:lpstr>
      <vt:lpstr>Franklin Gothic Book</vt:lpstr>
      <vt:lpstr>Franklin Gothic Demi</vt:lpstr>
      <vt:lpstr>Wingdings</vt:lpstr>
      <vt:lpstr>Wingdings 2</vt:lpstr>
      <vt:lpstr>DividendVTI</vt:lpstr>
      <vt:lpstr>SECURE DATA HIDING IN IMAGES USING STEGANOGRAPHY</vt:lpstr>
      <vt:lpstr>OUTLINE</vt:lpstr>
      <vt:lpstr>Problem Statement</vt:lpstr>
      <vt:lpstr>Technology  used</vt:lpstr>
      <vt:lpstr>Wow factors</vt:lpstr>
      <vt:lpstr>End users</vt:lpstr>
      <vt:lpstr>Results</vt:lpstr>
      <vt:lpstr>Conclusion</vt:lpstr>
      <vt:lpstr>GitHub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swathi lakshmi</cp:lastModifiedBy>
  <cp:revision>30</cp:revision>
  <dcterms:created xsi:type="dcterms:W3CDTF">2021-05-26T16:50:10Z</dcterms:created>
  <dcterms:modified xsi:type="dcterms:W3CDTF">2025-03-09T14:25:43Z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